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298"/>
            <a:ext cx="7772400" cy="1470025"/>
          </a:xfrm>
        </p:spPr>
        <p:txBody>
          <a:bodyPr>
            <a:normAutofit/>
          </a:bodyPr>
          <a:lstStyle/>
          <a:p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«Детский сад «Березка»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20486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Тематическое занятие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«1 Мая – праздник весны и труда!»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43977" y="4365104"/>
            <a:ext cx="430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Подготовила: воспитатель Гончакова В.С.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3049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г.о. г. Переславль-Залесский</a:t>
            </a:r>
          </a:p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6834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1.vseosvita.ua/010095bl-7934-1200x847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таркторист для пре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79375"/>
            <a:ext cx="7022157" cy="61658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06" y="928902"/>
            <a:ext cx="5292588" cy="473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6968 L 0 0.5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1.vseosvita.ua/010095bl-7934-1200x847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Дач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4564"/>
            <a:ext cx="7093247" cy="6524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13" y="928902"/>
            <a:ext cx="5292588" cy="48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1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25903 L -0.00191 0.5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1.vseosvita.ua/010095bl-7934-1200x847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764704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itchFamily="66" charset="0"/>
                <a:ea typeface="Batang" panose="02030600000101010101" pitchFamily="18" charset="-127"/>
              </a:rPr>
              <a:t>«Что лишнее и почему?»:</a:t>
            </a:r>
          </a:p>
          <a:p>
            <a:pPr>
              <a:buFontTx/>
              <a:buChar char="•"/>
            </a:pPr>
            <a:endParaRPr lang="ru-RU" altLang="ru-RU" sz="3600" b="1" dirty="0">
              <a:latin typeface="Monotype Corsiva" pitchFamily="66" charset="0"/>
              <a:ea typeface="Batang" panose="02030600000101010101" pitchFamily="18" charset="-127"/>
            </a:endParaRPr>
          </a:p>
          <a:p>
            <a:pPr algn="ctr"/>
            <a:r>
              <a:rPr lang="ru-RU" altLang="ru-RU" sz="3600" b="1" dirty="0">
                <a:latin typeface="Monotype Corsiva" pitchFamily="66" charset="0"/>
                <a:ea typeface="Batang" panose="02030600000101010101" pitchFamily="18" charset="-127"/>
              </a:rPr>
              <a:t>Копать, сажать, мариновать, поливать</a:t>
            </a:r>
          </a:p>
          <a:p>
            <a:pPr algn="ctr"/>
            <a:endParaRPr lang="ru-RU" altLang="ru-RU" sz="3600" b="1" dirty="0">
              <a:latin typeface="Monotype Corsiva" pitchFamily="66" charset="0"/>
              <a:ea typeface="Batang" panose="02030600000101010101" pitchFamily="18" charset="-127"/>
            </a:endParaRPr>
          </a:p>
          <a:p>
            <a:pPr algn="ctr"/>
            <a:r>
              <a:rPr lang="ru-RU" altLang="ru-RU" sz="3600" b="1" dirty="0">
                <a:latin typeface="Monotype Corsiva" pitchFamily="66" charset="0"/>
                <a:ea typeface="Batang" panose="02030600000101010101" pitchFamily="18" charset="-127"/>
              </a:rPr>
              <a:t>Сад, огород, грабли, клумба.</a:t>
            </a:r>
          </a:p>
          <a:p>
            <a:pPr algn="ctr"/>
            <a:endParaRPr lang="ru-RU" altLang="ru-RU" sz="3600" b="1" dirty="0">
              <a:latin typeface="Monotype Corsiva" pitchFamily="66" charset="0"/>
              <a:ea typeface="Batang" panose="02030600000101010101" pitchFamily="18" charset="-127"/>
            </a:endParaRPr>
          </a:p>
          <a:p>
            <a:pPr algn="ctr"/>
            <a:r>
              <a:rPr lang="ru-RU" altLang="ru-RU" sz="3600" b="1" dirty="0">
                <a:latin typeface="Monotype Corsiva" pitchFamily="66" charset="0"/>
                <a:ea typeface="Batang" panose="02030600000101010101" pitchFamily="18" charset="-127"/>
              </a:rPr>
              <a:t>Грабли, кукла, лопата, тяпка</a:t>
            </a:r>
          </a:p>
        </p:txBody>
      </p:sp>
    </p:spTree>
    <p:extLst>
      <p:ext uri="{BB962C8B-B14F-4D97-AF65-F5344CB8AC3E}">
        <p14:creationId xmlns:p14="http://schemas.microsoft.com/office/powerpoint/2010/main" val="4108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1.vseosvita.ua/010095bl-7934-1200x847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26064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a typeface="Batang" panose="02030600000101010101" pitchFamily="18" charset="-127"/>
                <a:cs typeface="Aharoni" panose="02010803020104030203" pitchFamily="2" charset="-79"/>
              </a:rPr>
              <a:t>«МИР», «МАЙ», «ТРУД».</a:t>
            </a:r>
          </a:p>
        </p:txBody>
      </p:sp>
      <p:pic>
        <p:nvPicPr>
          <p:cNvPr id="2056" name="Picture 8" descr="https://sun9-12.userapi.com/impg/kkDAp1DWiWYiIrP0PmA7hdwx9-Z0sKXF6kg10A/vR4lg5D5qn0.jpg?size=1200x696&amp;quality=95&amp;sign=ad704dde91ea23be7634db2ffb0f4bb1&amp;c_uniq_tag=4CpsLsv554UykQ8Vvddp8DIhxjMlGnZ2spSiSUeboUc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494"/>
            <a:ext cx="9144000" cy="519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4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1.vseosvita.ua/010095bl-7934-1200x847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1952" y="332656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itchFamily="66" charset="0"/>
                <a:ea typeface="Batang" panose="02030600000101010101" pitchFamily="18" charset="-127"/>
              </a:rPr>
              <a:t>Тёплым днём весенним ясным</a:t>
            </a:r>
            <a:br>
              <a:rPr lang="ru-RU" altLang="ru-RU" sz="3600" b="1" dirty="0">
                <a:latin typeface="Monotype Corsiva" pitchFamily="66" charset="0"/>
                <a:ea typeface="Batang" panose="02030600000101010101" pitchFamily="18" charset="-127"/>
              </a:rPr>
            </a:br>
            <a:r>
              <a:rPr lang="ru-RU" altLang="ru-RU" sz="3600" b="1" dirty="0">
                <a:latin typeface="Monotype Corsiva" pitchFamily="66" charset="0"/>
                <a:ea typeface="Batang" panose="02030600000101010101" pitchFamily="18" charset="-127"/>
              </a:rPr>
              <a:t>Раньше всех, дружок, встречай</a:t>
            </a:r>
            <a:br>
              <a:rPr lang="ru-RU" altLang="ru-RU" sz="3600" b="1" dirty="0">
                <a:latin typeface="Monotype Corsiva" pitchFamily="66" charset="0"/>
                <a:ea typeface="Batang" panose="02030600000101010101" pitchFamily="18" charset="-127"/>
              </a:rPr>
            </a:br>
            <a:r>
              <a:rPr lang="ru-RU" altLang="ru-RU" sz="3600" b="1" dirty="0">
                <a:latin typeface="Monotype Corsiva" pitchFamily="66" charset="0"/>
                <a:ea typeface="Batang" panose="02030600000101010101" pitchFamily="18" charset="-127"/>
              </a:rPr>
              <a:t>Удивительный, прекрасный,</a:t>
            </a:r>
            <a:br>
              <a:rPr lang="ru-RU" altLang="ru-RU" sz="3600" b="1" dirty="0">
                <a:latin typeface="Monotype Corsiva" pitchFamily="66" charset="0"/>
                <a:ea typeface="Batang" panose="02030600000101010101" pitchFamily="18" charset="-127"/>
              </a:rPr>
            </a:br>
            <a:r>
              <a:rPr lang="ru-RU" altLang="ru-RU" sz="3600" b="1" dirty="0">
                <a:latin typeface="Monotype Corsiva" pitchFamily="66" charset="0"/>
                <a:ea typeface="Batang" panose="02030600000101010101" pitchFamily="18" charset="-127"/>
              </a:rPr>
              <a:t>Добрый праздник Первомай!</a:t>
            </a:r>
            <a:br>
              <a:rPr lang="ru-RU" altLang="ru-RU" sz="3600" b="1" dirty="0">
                <a:latin typeface="Monotype Corsiva" pitchFamily="66" charset="0"/>
                <a:ea typeface="Batang" panose="02030600000101010101" pitchFamily="18" charset="-127"/>
              </a:rPr>
            </a:br>
            <a:endParaRPr lang="ru-RU" sz="3600" dirty="0">
              <a:latin typeface="Monotype Corsiva" pitchFamily="66" charset="0"/>
              <a:ea typeface="Batang" panose="02030600000101010101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789040"/>
            <a:ext cx="72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5000" b="1" dirty="0">
                <a:solidFill>
                  <a:srgbClr val="C00000"/>
                </a:solidFill>
                <a:latin typeface="Monotype Corsiva" pitchFamily="66" charset="0"/>
                <a:ea typeface="Batang" panose="02030600000101010101" pitchFamily="18" charset="-127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005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1.vseosvita.ua/010095bl-7934-1200x8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ttp://zabavnik.club/wp-content/uploads/Syuzhetnye_kartinki_36_24043016-1024x7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5" y="1773879"/>
            <a:ext cx="7778291" cy="508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1879"/>
            <a:ext cx="896448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atin typeface="Monotype Corsiva" panose="03010101010201010101" pitchFamily="66" charset="0"/>
              </a:rPr>
              <a:t>Сегодня мы поговорим о первом майском празднике –1 Мая. Но вначале давайте вспомним: что мы знаем о месяце мае?</a:t>
            </a:r>
            <a:br>
              <a:rPr lang="ru-RU" sz="2600" b="1" dirty="0">
                <a:latin typeface="Monotype Corsiva" panose="03010101010201010101" pitchFamily="66" charset="0"/>
              </a:rPr>
            </a:br>
            <a:r>
              <a:rPr lang="ru-RU" sz="2600" b="1" dirty="0" smtClean="0">
                <a:latin typeface="Monotype Corsiva" panose="03010101010201010101" pitchFamily="66" charset="0"/>
              </a:rPr>
              <a:t> </a:t>
            </a:r>
            <a:r>
              <a:rPr lang="ru-RU" sz="2600" b="1" dirty="0">
                <a:latin typeface="Monotype Corsiva" panose="03010101010201010101" pitchFamily="66" charset="0"/>
              </a:rPr>
              <a:t>Все труженики земли стараются успеть с весенними работами. Вот почему этот праздник называют Праздником весны и труда</a:t>
            </a:r>
            <a:r>
              <a:rPr lang="ru-RU" sz="2400" b="1" dirty="0">
                <a:latin typeface="Monotype Corsiva" panose="03010101010201010101" pitchFamily="66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98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fs01.vseosvita.ua/010095bl-7934-1200x847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1412776"/>
            <a:ext cx="3445808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Белый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листик с цифрой красной!</a:t>
            </a:r>
          </a:p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Это значит - выходной!</a:t>
            </a:r>
          </a:p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Это - солнечный 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и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ясный,</a:t>
            </a:r>
          </a:p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Первомайский 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день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весной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!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52" y="1388773"/>
            <a:ext cx="4338736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07504" y="244951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1 Мая – красный день календаря – значит он выходной</a:t>
            </a:r>
          </a:p>
        </p:txBody>
      </p:sp>
    </p:spTree>
    <p:extLst>
      <p:ext uri="{BB962C8B-B14F-4D97-AF65-F5344CB8AC3E}">
        <p14:creationId xmlns:p14="http://schemas.microsoft.com/office/powerpoint/2010/main" val="67175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1.vseosvita.ua/010095bl-7934-1200x847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Майя – богиня плодородия и земли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1196752"/>
            <a:ext cx="4680520" cy="5373216"/>
          </a:xfrm>
        </p:spPr>
      </p:pic>
    </p:spTree>
    <p:extLst>
      <p:ext uri="{BB962C8B-B14F-4D97-AF65-F5344CB8AC3E}">
        <p14:creationId xmlns:p14="http://schemas.microsoft.com/office/powerpoint/2010/main" val="132989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1.vseosvita.ua/010095bl-7934-1200x847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США – Чикаго. 1 мая 1886 года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575"/>
            <a:ext cx="9144000" cy="5388645"/>
          </a:xfrm>
        </p:spPr>
      </p:pic>
    </p:spTree>
    <p:extLst>
      <p:ext uri="{BB962C8B-B14F-4D97-AF65-F5344CB8AC3E}">
        <p14:creationId xmlns:p14="http://schemas.microsoft.com/office/powerpoint/2010/main" val="32419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1.vseosvita.ua/010095bl-7934-1200x847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8BB6337-8C95-4095-854E-9363340F1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11" y="3414288"/>
            <a:ext cx="4702825" cy="3509700"/>
          </a:xfrm>
          <a:prstGeom prst="rect">
            <a:avLst/>
          </a:prstGeom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xmlns="" id="{DB456194-76B5-43F3-A639-291CEAC6D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4886439" cy="3411918"/>
          </a:xfrm>
          <a:prstGeom prst="rect">
            <a:avLst/>
          </a:prstGeom>
        </p:spPr>
      </p:pic>
      <p:pic>
        <p:nvPicPr>
          <p:cNvPr id="9218" name="Picture 2" descr="https://sopranoclub.ru/images/otkrytki-1-maya-119-foto/file2307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846" y="59833"/>
            <a:ext cx="4810890" cy="33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tatic.tildacdn.com/tild3664-3264-4431-b132-633331363461/5-sovetsk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411918"/>
            <a:ext cx="4886439" cy="34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61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1.vseosvita.ua/010095bl-7934-1200x847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D8A080C-FD0E-4942-8A9D-7861A78F4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8" y="-27607"/>
            <a:ext cx="2870076" cy="3997940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CEA42E4B-8ABC-47F1-A019-1A82E81C2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47"/>
            <a:ext cx="3790236" cy="32152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E0846D2-8C78-44DC-A3A3-5C371EAF6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98" y="3448"/>
            <a:ext cx="2557560" cy="35519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4598B22-3263-4DD7-B09B-050444922F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38" y="3970333"/>
            <a:ext cx="3881958" cy="28876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C70914C-479A-4A65-991F-39768FAA05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42" y="3218727"/>
            <a:ext cx="2762702" cy="36392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AA45E02-3D58-47E9-9718-EFC68B684A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76" y="3555359"/>
            <a:ext cx="2463919" cy="330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5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1.vseosvita.ua/010095bl-7934-1200x847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878497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latin typeface="Monotype Corsiva" panose="03010101010201010101" pitchFamily="66" charset="0"/>
              </a:rPr>
              <a:t>Физминутка</a:t>
            </a:r>
            <a:r>
              <a:rPr lang="ru-RU" sz="2800" b="1" i="1" dirty="0" smtClean="0">
                <a:latin typeface="Monotype Corsiva" panose="03010101010201010101" pitchFamily="66" charset="0"/>
              </a:rPr>
              <a:t> </a:t>
            </a:r>
            <a:r>
              <a:rPr lang="ru-RU" sz="2800" b="1" i="1" dirty="0" smtClean="0">
                <a:latin typeface="Monotype Corsiva" panose="03010101010201010101" pitchFamily="66" charset="0"/>
              </a:rPr>
              <a:t/>
            </a:r>
            <a:br>
              <a:rPr lang="ru-RU" sz="2800" b="1" i="1" dirty="0" smtClean="0">
                <a:latin typeface="Monotype Corsiva" panose="03010101010201010101" pitchFamily="66" charset="0"/>
              </a:rPr>
            </a:br>
            <a:r>
              <a:rPr lang="ru-RU" sz="2800" b="1" i="1" dirty="0" smtClean="0">
                <a:latin typeface="Monotype Corsiva" panose="03010101010201010101" pitchFamily="66" charset="0"/>
              </a:rPr>
              <a:t>«</a:t>
            </a:r>
            <a:r>
              <a:rPr lang="ru-RU" sz="2800" b="1" i="1" dirty="0">
                <a:latin typeface="Monotype Corsiva" panose="03010101010201010101" pitchFamily="66" charset="0"/>
              </a:rPr>
              <a:t>Пусть всегда будет мир</a:t>
            </a:r>
            <a:r>
              <a:rPr lang="ru-RU" sz="2800" b="1" i="1" dirty="0" smtClean="0">
                <a:latin typeface="Monotype Corsiva" panose="03010101010201010101" pitchFamily="66" charset="0"/>
              </a:rPr>
              <a:t>!»</a:t>
            </a:r>
          </a:p>
          <a:p>
            <a:pPr algn="ctr"/>
            <a:r>
              <a:rPr lang="ru-RU" b="1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Пусть </a:t>
            </a:r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>всегда будет солнце! </a:t>
            </a:r>
            <a:endParaRPr lang="ru-RU" b="1" dirty="0" smtClean="0">
              <a:latin typeface="Monotype Corsiva" panose="03010101010201010101" pitchFamily="66" charset="0"/>
              <a:ea typeface="Batang" panose="02030600000101010101" pitchFamily="18" charset="-127"/>
            </a:endParaRPr>
          </a:p>
          <a:p>
            <a:pPr algn="ctr"/>
            <a:r>
              <a:rPr lang="ru-RU" b="1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(поднять </a:t>
            </a:r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>руки вверх над </a:t>
            </a:r>
            <a:r>
              <a:rPr lang="ru-RU" b="1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головой).</a:t>
            </a:r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/>
            </a:r>
            <a:b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</a:br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>Пусть всегда будет небо! </a:t>
            </a:r>
            <a:endParaRPr lang="ru-RU" b="1" dirty="0" smtClean="0">
              <a:latin typeface="Monotype Corsiva" panose="03010101010201010101" pitchFamily="66" charset="0"/>
              <a:ea typeface="Batang" panose="02030600000101010101" pitchFamily="18" charset="-127"/>
            </a:endParaRPr>
          </a:p>
          <a:p>
            <a:pPr algn="ctr"/>
            <a:r>
              <a:rPr lang="ru-RU" b="1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(развести </a:t>
            </a:r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>руки в стороны над </a:t>
            </a:r>
            <a:r>
              <a:rPr lang="ru-RU" b="1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головой).</a:t>
            </a:r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/>
            </a:r>
            <a:b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</a:br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>Пусть всегда будет море! </a:t>
            </a:r>
            <a:endParaRPr lang="ru-RU" b="1" dirty="0" smtClean="0">
              <a:latin typeface="Monotype Corsiva" panose="03010101010201010101" pitchFamily="66" charset="0"/>
              <a:ea typeface="Batang" panose="02030600000101010101" pitchFamily="18" charset="-127"/>
            </a:endParaRPr>
          </a:p>
          <a:p>
            <a:pPr algn="ctr"/>
            <a:r>
              <a:rPr lang="ru-RU" b="1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(развести </a:t>
            </a:r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>руки в стороны перед </a:t>
            </a:r>
            <a:r>
              <a:rPr lang="ru-RU" b="1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собой).</a:t>
            </a:r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/>
            </a:r>
            <a:b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</a:br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>Пусть всегда буду я! </a:t>
            </a:r>
            <a:endParaRPr lang="ru-RU" b="1" dirty="0" smtClean="0">
              <a:latin typeface="Monotype Corsiva" panose="03010101010201010101" pitchFamily="66" charset="0"/>
              <a:ea typeface="Batang" panose="02030600000101010101" pitchFamily="18" charset="-127"/>
            </a:endParaRPr>
          </a:p>
          <a:p>
            <a:pPr algn="ctr"/>
            <a:r>
              <a:rPr lang="ru-RU" b="1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(подняться </a:t>
            </a:r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>на носочки, погладить </a:t>
            </a:r>
            <a:r>
              <a:rPr lang="ru-RU" b="1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себя).</a:t>
            </a:r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/>
            </a:r>
            <a:b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</a:br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>Пусть всегда поют песни! </a:t>
            </a:r>
            <a:endParaRPr lang="ru-RU" b="1" dirty="0" smtClean="0">
              <a:latin typeface="Monotype Corsiva" panose="03010101010201010101" pitchFamily="66" charset="0"/>
              <a:ea typeface="Batang" panose="02030600000101010101" pitchFamily="18" charset="-127"/>
            </a:endParaRPr>
          </a:p>
          <a:p>
            <a:pPr algn="ctr"/>
            <a:r>
              <a:rPr lang="ru-RU" b="1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(сделать </a:t>
            </a:r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>наклоны головы в </a:t>
            </a:r>
            <a:r>
              <a:rPr lang="ru-RU" b="1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стороны).</a:t>
            </a:r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> </a:t>
            </a:r>
          </a:p>
          <a:p>
            <a:pPr algn="ctr"/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>Пусть всегда будут танцы</a:t>
            </a:r>
            <a:r>
              <a:rPr lang="ru-RU" b="1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!</a:t>
            </a:r>
          </a:p>
          <a:p>
            <a:pPr algn="ctr"/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> </a:t>
            </a:r>
            <a:r>
              <a:rPr lang="ru-RU" b="1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(сделать присядку).</a:t>
            </a:r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/>
            </a:r>
            <a:b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</a:br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>Пусть всегда будут птицы! </a:t>
            </a:r>
            <a:endParaRPr lang="ru-RU" b="1" dirty="0" smtClean="0">
              <a:latin typeface="Monotype Corsiva" panose="03010101010201010101" pitchFamily="66" charset="0"/>
              <a:ea typeface="Batang" panose="02030600000101010101" pitchFamily="18" charset="-127"/>
            </a:endParaRPr>
          </a:p>
          <a:p>
            <a:pPr algn="ctr"/>
            <a:r>
              <a:rPr lang="ru-RU" b="1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наклоны </a:t>
            </a:r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>в стороны, отводя руки </a:t>
            </a:r>
            <a:r>
              <a:rPr lang="ru-RU" b="1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назад).</a:t>
            </a:r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/>
            </a:r>
            <a:b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</a:br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>Пусть всегда будет мир! </a:t>
            </a:r>
            <a:endParaRPr lang="ru-RU" b="1" dirty="0" smtClean="0">
              <a:latin typeface="Monotype Corsiva" panose="03010101010201010101" pitchFamily="66" charset="0"/>
              <a:ea typeface="Batang" panose="02030600000101010101" pitchFamily="18" charset="-127"/>
            </a:endParaRPr>
          </a:p>
          <a:p>
            <a:pPr algn="ctr"/>
            <a:r>
              <a:rPr lang="ru-RU" b="1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(х</a:t>
            </a:r>
            <a:r>
              <a:rPr lang="ru-RU" b="1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лопки </a:t>
            </a:r>
            <a:r>
              <a:rPr lang="ru-RU" b="1" dirty="0">
                <a:latin typeface="Monotype Corsiva" panose="03010101010201010101" pitchFamily="66" charset="0"/>
                <a:ea typeface="Batang" panose="02030600000101010101" pitchFamily="18" charset="-127"/>
              </a:rPr>
              <a:t>над </a:t>
            </a:r>
            <a:r>
              <a:rPr lang="ru-RU" b="1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головой)</a:t>
            </a:r>
            <a:r>
              <a:rPr lang="ru-RU" b="1" i="1" dirty="0" smtClean="0">
                <a:latin typeface="Monotype Corsiva" panose="03010101010201010101" pitchFamily="66" charset="0"/>
                <a:ea typeface="Batang" panose="02030600000101010101" pitchFamily="18" charset="-127"/>
              </a:rPr>
              <a:t>.</a:t>
            </a:r>
            <a:endParaRPr lang="ru-RU" b="1" i="1" dirty="0">
              <a:latin typeface="Monotype Corsiva" panose="03010101010201010101" pitchFamily="66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29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1.vseosvita.ua/010095bl-7934-1200x847.jpg"/>
          <p:cNvPicPr>
            <a:picLocks noChangeAspect="1" noChangeArrowheads="1"/>
          </p:cNvPicPr>
          <p:nvPr/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ПЧЕЛОВОД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239114"/>
            <a:ext cx="6912768" cy="5300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878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latin typeface="Monotype Corsiva" panose="03010101010201010101" pitchFamily="66" charset="0"/>
              </a:rPr>
              <a:t>Дидактическая игра </a:t>
            </a:r>
            <a:r>
              <a:rPr lang="ru-RU" altLang="ru-RU" sz="3600" b="1" dirty="0" smtClean="0">
                <a:latin typeface="Monotype Corsiva" panose="03010101010201010101" pitchFamily="66" charset="0"/>
              </a:rPr>
              <a:t> </a:t>
            </a:r>
            <a:br>
              <a:rPr lang="ru-RU" altLang="ru-RU" sz="3600" b="1" dirty="0" smtClean="0">
                <a:latin typeface="Monotype Corsiva" panose="03010101010201010101" pitchFamily="66" charset="0"/>
              </a:rPr>
            </a:br>
            <a:r>
              <a:rPr lang="ru-RU" altLang="ru-RU" sz="3600" b="1" dirty="0" smtClean="0">
                <a:latin typeface="Monotype Corsiva" panose="03010101010201010101" pitchFamily="66" charset="0"/>
              </a:rPr>
              <a:t>«</a:t>
            </a:r>
            <a:r>
              <a:rPr lang="ru-RU" altLang="ru-RU" sz="3600" b="1" dirty="0">
                <a:latin typeface="Monotype Corsiva" panose="03010101010201010101" pitchFamily="66" charset="0"/>
              </a:rPr>
              <a:t>Угадай по предмету профессию»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21549"/>
            <a:ext cx="5292588" cy="4223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505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24167 L -0.0059 0.49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143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дошкольное образовательное учреждение  «Детский сад «Березка»</vt:lpstr>
      <vt:lpstr>Презентация PowerPoint</vt:lpstr>
      <vt:lpstr>Презентация PowerPoint</vt:lpstr>
      <vt:lpstr>Майя – богиня плодородия и земли</vt:lpstr>
      <vt:lpstr>США – Чикаго. 1 мая 1886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BUK</cp:lastModifiedBy>
  <cp:revision>23</cp:revision>
  <dcterms:created xsi:type="dcterms:W3CDTF">2024-04-25T16:50:08Z</dcterms:created>
  <dcterms:modified xsi:type="dcterms:W3CDTF">2024-10-24T11:39:36Z</dcterms:modified>
</cp:coreProperties>
</file>