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92" r:id="rId5"/>
    <p:sldId id="291" r:id="rId6"/>
    <p:sldId id="277" r:id="rId7"/>
    <p:sldId id="282" r:id="rId8"/>
    <p:sldId id="281" r:id="rId9"/>
    <p:sldId id="284" r:id="rId10"/>
    <p:sldId id="280" r:id="rId11"/>
    <p:sldId id="274" r:id="rId12"/>
    <p:sldId id="286" r:id="rId13"/>
    <p:sldId id="279" r:id="rId14"/>
    <p:sldId id="272" r:id="rId15"/>
    <p:sldId id="287" r:id="rId16"/>
    <p:sldId id="283" r:id="rId17"/>
    <p:sldId id="285" r:id="rId18"/>
    <p:sldId id="288" r:id="rId19"/>
    <p:sldId id="273" r:id="rId20"/>
    <p:sldId id="275" r:id="rId21"/>
    <p:sldId id="276" r:id="rId22"/>
    <p:sldId id="265" r:id="rId23"/>
    <p:sldId id="289" r:id="rId24"/>
    <p:sldId id="293" r:id="rId25"/>
    <p:sldId id="268" r:id="rId26"/>
    <p:sldId id="262" r:id="rId27"/>
    <p:sldId id="27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714488"/>
            <a:ext cx="7286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НАРОДНЫЕ ПРОМЫСЛЫ РОССИИ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ГЖЕЛЬ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214290"/>
            <a:ext cx="550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МДОУ «ДЕТСКИЙ САД « БЕРЕЗКА»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3570" y="5786454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Подготовила воспитатель: Зиновьева С.В.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7650" name="Picture 2" descr="http://top-steklo.ru/katalog-skinali/sinyi/images/GL-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14752"/>
            <a:ext cx="8572560" cy="171451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00760" y="500042"/>
            <a:ext cx="27860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Следующий процесс изготовления керамического изделия - </a:t>
            </a:r>
            <a:r>
              <a:rPr lang="ru-RU" sz="2000" i="1" dirty="0" smtClean="0">
                <a:solidFill>
                  <a:srgbClr val="C00000"/>
                </a:solidFill>
                <a:latin typeface="Arial Black" pitchFamily="34" charset="0"/>
              </a:rPr>
              <a:t>обжиг, 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в результате которого изделие приобретает прочность. </a:t>
            </a:r>
            <a:endParaRPr lang="ru-RU" sz="2000" i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8434" name="Picture 2" descr="https://www.electromechanics.ru/images/stories/620-muffle-furnace.jpg"/>
          <p:cNvPicPr>
            <a:picLocks noChangeAspect="1" noChangeArrowheads="1"/>
          </p:cNvPicPr>
          <p:nvPr/>
        </p:nvPicPr>
        <p:blipFill>
          <a:blip r:embed="rId2"/>
          <a:srcRect l="4615" r="5384"/>
          <a:stretch>
            <a:fillRect/>
          </a:stretch>
        </p:blipFill>
        <p:spPr bwMode="auto">
          <a:xfrm>
            <a:off x="285720" y="428604"/>
            <a:ext cx="5572164" cy="5857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c.pics.livejournal.com/radulova/5143061/2091525/2091525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428625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929190" y="117693"/>
            <a:ext cx="364333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Обожженные изделия опускают в раствор, в результате чего изделие становится характерного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розового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цвета. </a:t>
            </a:r>
          </a:p>
          <a:p>
            <a:pPr algn="just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           Делают это для того, чтобы обнаружить, нет ли на нем трещин – в поврежденных местах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розовый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цвет приобретает более темный оттенок. </a:t>
            </a:r>
          </a:p>
          <a:p>
            <a:pPr algn="just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           Изделия с трещинами сразу же отбраковываются и выбрасываются.</a:t>
            </a:r>
          </a:p>
          <a:p>
            <a:pPr algn="just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А на продукции, которая прошла фуксиновую проверку, ставится штамп предприятия, после чего она попадает на столы к живописцам. </a:t>
            </a:r>
            <a:endParaRPr lang="ru-RU" i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mg-fotki.yandex.ru/get/15510/42264962.a7/0_bfc10_f928c2ea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7770881" cy="564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www.kcsm.ru/images/stories/news/3IMG_85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071810"/>
            <a:ext cx="5358362" cy="3569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57752" y="1214422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Расписывают изделия вручную</a:t>
            </a:r>
            <a:endParaRPr lang="ru-RU" sz="2400" i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Picture 2" descr="http://farfor-gzhel.ru/images/smi/smi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85728"/>
            <a:ext cx="3500462" cy="4667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ya-zemlyak.ru/images/photoarhiv/%D0%9F%D1%80%D0%BE%D0%BC%D1%8B%D1%81%D0%BB%D1%8B/%D0%93%D0%B6%D0%B5%D0%BB%D1%8C%D0%98%D0%B7%D0%B3108%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96954"/>
            <a:ext cx="5929354" cy="4489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4282" y="5000636"/>
            <a:ext cx="857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Закончив роспись, художник ставит на изделии свою подпись – это делается, </a:t>
            </a:r>
          </a:p>
          <a:p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прежде всего, для контроля за качеством работы.</a:t>
            </a:r>
            <a:endParaRPr lang="ru-RU" sz="2400" i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4.otzovik.com/2012/03/26/193286/img/75536327.jpg"/>
          <p:cNvPicPr>
            <a:picLocks noChangeAspect="1" noChangeArrowheads="1"/>
          </p:cNvPicPr>
          <p:nvPr/>
        </p:nvPicPr>
        <p:blipFill>
          <a:blip r:embed="rId2"/>
          <a:srcRect r="3922" b="7190"/>
          <a:stretch>
            <a:fillRect/>
          </a:stretch>
        </p:blipFill>
        <p:spPr bwMode="auto">
          <a:xfrm>
            <a:off x="1071538" y="214290"/>
            <a:ext cx="7000924" cy="507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71538" y="5715016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Уже красивые изделия, но блеска то не хватает!</a:t>
            </a:r>
            <a:endParaRPr lang="ru-RU" sz="2400" i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img-fotki.yandex.ru/get/9666/161947040.3/0_10e27f_b9aeea9_XL.jpg"/>
          <p:cNvPicPr>
            <a:picLocks noChangeAspect="1" noChangeArrowheads="1"/>
          </p:cNvPicPr>
          <p:nvPr/>
        </p:nvPicPr>
        <p:blipFill>
          <a:blip r:embed="rId2"/>
          <a:srcRect l="11111" r="9723"/>
          <a:stretch>
            <a:fillRect/>
          </a:stretch>
        </p:blipFill>
        <p:spPr bwMode="auto">
          <a:xfrm>
            <a:off x="285720" y="214290"/>
            <a:ext cx="4071966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http://ya-zemlyak.ru/images/photoarhiv/%D0%9F%D1%80%D0%BE%D0%BC%D1%8B%D1%81%D0%BB%D1%8B/%D0%93%D0%B6%D0%B5%D0%BB%D1%8C%D0%98%D0%B7%D0%B31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714620"/>
            <a:ext cx="3643338" cy="3872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4282" y="4214818"/>
            <a:ext cx="4572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Расписанные изделия попадают к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глазуровщикам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, которые окунают их в жидкую белую глазурь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c.pics.livejournal.com/radulova/5143061/2092357/2092357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85728"/>
            <a:ext cx="4554173" cy="6072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3643338" cy="5734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>
              <a:spcBef>
                <a:spcPts val="400"/>
              </a:spcBef>
            </a:pP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Последний этап -снова закалка или обжиг в печи.</a:t>
            </a:r>
          </a:p>
          <a:p>
            <a:pPr marL="342000">
              <a:spcBef>
                <a:spcPts val="400"/>
              </a:spcBef>
            </a:pP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После этого этапа изделия приобретают белоснежный цвет.</a:t>
            </a:r>
          </a:p>
          <a:p>
            <a:pPr marL="342000">
              <a:spcBef>
                <a:spcPts val="400"/>
              </a:spcBef>
            </a:pP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А краска проявляется, так как краска используется специальная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подглазурная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.</a:t>
            </a:r>
            <a:endParaRPr lang="ru-RU" sz="2400" i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palata-npr.ru/assets/images/news/np/festival_rossijskaya_keramika_izdelie_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427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pdb/940654/3d409d21-315f-4835-a10f-da6e79b66843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2908" cy="628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7523928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66" y="0"/>
            <a:ext cx="3071834" cy="239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17523928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169548">
            <a:off x="-93102" y="4446478"/>
            <a:ext cx="3117320" cy="242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034" y="0"/>
            <a:ext cx="4357718" cy="5679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>
              <a:spcBef>
                <a:spcPts val="400"/>
              </a:spcBef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Фарфоровые чайники,</a:t>
            </a:r>
          </a:p>
          <a:p>
            <a:pPr marL="342000">
              <a:spcBef>
                <a:spcPts val="400"/>
              </a:spcBef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Подсвечники, часы,</a:t>
            </a:r>
          </a:p>
          <a:p>
            <a:pPr marL="342000">
              <a:spcBef>
                <a:spcPts val="400"/>
              </a:spcBef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Животные и птицы </a:t>
            </a:r>
          </a:p>
          <a:p>
            <a:pPr marL="342000">
              <a:spcBef>
                <a:spcPts val="400"/>
              </a:spcBef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Невиданной красы.</a:t>
            </a:r>
          </a:p>
          <a:p>
            <a:pPr marL="342000">
              <a:spcBef>
                <a:spcPts val="400"/>
              </a:spcBef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Деревня в Подмосковье</a:t>
            </a:r>
          </a:p>
          <a:p>
            <a:pPr marL="342000">
              <a:spcBef>
                <a:spcPts val="400"/>
              </a:spcBef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Прославилась теперь.</a:t>
            </a:r>
          </a:p>
          <a:p>
            <a:pPr marL="342000">
              <a:spcBef>
                <a:spcPts val="400"/>
              </a:spcBef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Известно всем в народе</a:t>
            </a:r>
          </a:p>
          <a:p>
            <a:pPr marL="342000">
              <a:spcBef>
                <a:spcPts val="400"/>
              </a:spcBef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Её названье – Гжель.</a:t>
            </a:r>
          </a:p>
          <a:p>
            <a:pPr marL="342000">
              <a:spcBef>
                <a:spcPts val="400"/>
              </a:spcBef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Гордятся в Гжели жители</a:t>
            </a:r>
          </a:p>
          <a:p>
            <a:pPr marL="342000">
              <a:spcBef>
                <a:spcPts val="400"/>
              </a:spcBef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Небесной синевой,</a:t>
            </a:r>
          </a:p>
          <a:p>
            <a:pPr marL="342000">
              <a:spcBef>
                <a:spcPts val="400"/>
              </a:spcBef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Не встретите на свете вы</a:t>
            </a:r>
          </a:p>
          <a:p>
            <a:pPr marL="342000">
              <a:spcBef>
                <a:spcPts val="400"/>
              </a:spcBef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Красоты такой.</a:t>
            </a:r>
          </a:p>
          <a:p>
            <a:pPr marL="342000">
              <a:spcBef>
                <a:spcPts val="400"/>
              </a:spcBef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Голубизну небесную,</a:t>
            </a:r>
          </a:p>
          <a:p>
            <a:pPr marL="342000">
              <a:spcBef>
                <a:spcPts val="400"/>
              </a:spcBef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Что сердцу так мила,</a:t>
            </a:r>
            <a:endParaRPr lang="en-US" altLang="ru-RU" sz="2000" i="1" dirty="0" smtClean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  <a:p>
            <a:pPr marL="342000">
              <a:spcBef>
                <a:spcPts val="400"/>
              </a:spcBef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Кисть мастера на чашку</a:t>
            </a:r>
          </a:p>
          <a:p>
            <a:pPr>
              <a:lnSpc>
                <a:spcPct val="80000"/>
              </a:lnSpc>
            </a:pPr>
            <a:endParaRPr lang="ru-RU" altLang="ru-RU" sz="2000" i="1" dirty="0" smtClean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282" y="1357298"/>
            <a:ext cx="435771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Легко перенесла.</a:t>
            </a:r>
          </a:p>
          <a:p>
            <a:pPr marL="342900" indent="-342900">
              <a:spcBef>
                <a:spcPct val="20000"/>
              </a:spcBef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У каждого художника,</a:t>
            </a:r>
          </a:p>
          <a:p>
            <a:pPr marL="342900" indent="-342900">
              <a:spcBef>
                <a:spcPct val="20000"/>
              </a:spcBef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Есть свой узор любимый.</a:t>
            </a:r>
          </a:p>
          <a:p>
            <a:pPr marL="342900" indent="-342900">
              <a:spcBef>
                <a:spcPct val="20000"/>
              </a:spcBef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И в каждом отражается</a:t>
            </a:r>
          </a:p>
          <a:p>
            <a:pPr marL="342900" indent="-342900">
              <a:spcBef>
                <a:spcPct val="20000"/>
              </a:spcBef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Сторонушка родимая.</a:t>
            </a:r>
          </a:p>
          <a:p>
            <a:pPr marL="342900" indent="-342900">
              <a:spcBef>
                <a:spcPct val="20000"/>
              </a:spcBef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Её трава шелковая,</a:t>
            </a:r>
          </a:p>
          <a:p>
            <a:pPr marL="342900" indent="-342900">
              <a:spcBef>
                <a:spcPct val="20000"/>
              </a:spcBef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Её цветы весенние-</a:t>
            </a:r>
          </a:p>
          <a:p>
            <a:pPr marL="342900" indent="-342900">
              <a:spcBef>
                <a:spcPct val="20000"/>
              </a:spcBef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И мастерство волшебное</a:t>
            </a:r>
          </a:p>
          <a:p>
            <a:pPr marL="342900" indent="-342900">
              <a:spcBef>
                <a:spcPct val="20000"/>
              </a:spcBef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Достойно восхищения.</a:t>
            </a:r>
          </a:p>
          <a:p>
            <a:pPr marL="342900" indent="-342900">
              <a:spcBef>
                <a:spcPct val="20000"/>
              </a:spcBef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Из этих чашек с розами,</a:t>
            </a:r>
          </a:p>
          <a:p>
            <a:pPr marL="342900" indent="-342900">
              <a:spcBef>
                <a:spcPct val="20000"/>
              </a:spcBef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Ты выпей чудный чай.</a:t>
            </a:r>
          </a:p>
          <a:p>
            <a:pPr marL="342900" indent="-342900">
              <a:spcBef>
                <a:spcPct val="20000"/>
              </a:spcBef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Гостей на праздник радостный</a:t>
            </a:r>
          </a:p>
          <a:p>
            <a:pPr marL="342900" indent="-342900">
              <a:spcBef>
                <a:spcPct val="20000"/>
              </a:spcBef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Сердечнее встречай.</a:t>
            </a:r>
            <a:endParaRPr lang="ru-RU" altLang="ru-RU" sz="2400" i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td0.mycdn.me/image?id=871462044982&amp;t=20&amp;plc=WEB&amp;tkn=*lmQzcmc62PtOL6TfwJnlLbSkxH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675480" cy="5857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farfor-gzhel.ru/upload/iblock/eeb/podnos_syuzh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500306"/>
            <a:ext cx="4450922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https://avatars.mds.yandex.net/get-pdb/1352825/7cb00ba9-f402-420f-a5d3-46fcf21eed66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4572032" cy="4026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5.infourok.ru/uploads/ex/0923/00038b92-f45e2296/640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7"/>
            <a:ext cx="8429684" cy="6322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Основные элементы Гжел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8913"/>
            <a:ext cx="8353425" cy="6265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psiholik.ru/skazochnaya-gjele/929290_html_mb83f4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01122" cy="6375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4" descr="https://ds04.infourok.ru/uploads/ex/0aea/000a57a1-3ee54f50/img1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0" name="Picture 6" descr="https://shershakova-vos-ds27-woodskazka.edumsko.ru/uploads/30200/30109/section/406795/1_html_6194891c.jpg?15184522988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679492" cy="6358006"/>
          </a:xfrm>
          <a:prstGeom prst="rect">
            <a:avLst/>
          </a:prstGeom>
          <a:noFill/>
        </p:spPr>
      </p:pic>
      <p:pic>
        <p:nvPicPr>
          <p:cNvPr id="6" name="Picture 6" descr="C:\Мои документы\Мои рисунки\фффф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85728"/>
            <a:ext cx="2819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Мои документы\Мои рисунки\ффф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857364"/>
            <a:ext cx="283527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C:\Мои документы\Мои рисунки\ФФ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3429000"/>
            <a:ext cx="28194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C:\Мои документы\Мои рисунки\ффффф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5072074"/>
            <a:ext cx="2819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2.infourok.ru/uploads/ex/04de/00006685-be507612/4/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429684" cy="6322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4" descr="https://avatars.mds.yandex.net/get-marketpic/1059059/market_QWkuJHNE5P32JAP2GbDE7Q/ori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https://top-cena.ru/up_img/5cb/5cb78f2e7e242ccaecf739aa780c9cd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1" name="Picture 7" descr="C:\Users\1\Desktop\5cb78f2e7e242ccaecf739aa780c9cda.jpg"/>
          <p:cNvPicPr>
            <a:picLocks noChangeAspect="1" noChangeArrowheads="1"/>
          </p:cNvPicPr>
          <p:nvPr/>
        </p:nvPicPr>
        <p:blipFill>
          <a:blip r:embed="rId2"/>
          <a:srcRect l="12500" t="14583" r="9375" b="12500"/>
          <a:stretch>
            <a:fillRect/>
          </a:stretch>
        </p:blipFill>
        <p:spPr bwMode="auto">
          <a:xfrm>
            <a:off x="1857356" y="500042"/>
            <a:ext cx="5357850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28596" y="6072206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Нарисуем </a:t>
            </a:r>
            <a:r>
              <a:rPr lang="ru-RU" sz="2800" i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такой </a:t>
            </a:r>
            <a:r>
              <a:rPr lang="ru-RU" sz="2800" i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чайник?</a:t>
            </a:r>
            <a:endParaRPr lang="ru-RU" sz="2800" i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jplus.ru/img4/p/i/pink_tapki/gjel_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52"/>
            <a:ext cx="8001056" cy="27192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857496"/>
            <a:ext cx="86439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Недалеко от Москвы находится известный центр гжельской художественной керамики. Он объединил вокруг себя три десятка близлежащих деревень: </a:t>
            </a:r>
            <a:r>
              <a:rPr lang="ru-RU" sz="2000" i="1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Турыгино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, Гжель, Речицы и др. Издавна здесь занимались изготовлением глиняной посуды. Край был богат залежами гончарных глин, скудность плодородных земель, близость к Москве как к рынку сбыта создали условия для развития промысла.</a:t>
            </a:r>
          </a:p>
          <a:p>
            <a:pPr algn="just"/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          Со второй половины </a:t>
            </a: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XVIII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века купец Гребенщиков организовал  первую русскую керамическую фабрику.</a:t>
            </a:r>
          </a:p>
          <a:p>
            <a:pPr algn="just"/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          Сейчас во всем мире известны фарфор  с нарядной синей росписью.</a:t>
            </a:r>
            <a:endParaRPr lang="ru-RU" sz="2000" i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Ð¤Ð°Ð±ÑÐ¸ÐºÐ° ÑÐ°ÑÑÐ¾ÑÐ° Â«Ð¡Ð¸Ð½Ñ Ð Ð¾ÑÑÐ¸Ð¸Â»"/>
          <p:cNvPicPr>
            <a:picLocks noChangeAspect="1" noChangeArrowheads="1"/>
          </p:cNvPicPr>
          <p:nvPr/>
        </p:nvPicPr>
        <p:blipFill>
          <a:blip r:embed="rId2"/>
          <a:srcRect b="11666"/>
          <a:stretch>
            <a:fillRect/>
          </a:stretch>
        </p:blipFill>
        <p:spPr bwMode="auto">
          <a:xfrm>
            <a:off x="214282" y="214290"/>
            <a:ext cx="5875192" cy="3341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https://cdn-p.cian.site/images/6/184/524/uchastok-gzhel-425481605-1.jpg"/>
          <p:cNvPicPr>
            <a:picLocks noChangeAspect="1" noChangeArrowheads="1"/>
          </p:cNvPicPr>
          <p:nvPr/>
        </p:nvPicPr>
        <p:blipFill>
          <a:blip r:embed="rId3"/>
          <a:srcRect r="9999" b="23538"/>
          <a:stretch>
            <a:fillRect/>
          </a:stretch>
        </p:blipFill>
        <p:spPr bwMode="auto">
          <a:xfrm>
            <a:off x="2786050" y="3286124"/>
            <a:ext cx="5857916" cy="3319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429388" y="571480"/>
            <a:ext cx="2428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Село Гжель</a:t>
            </a:r>
          </a:p>
          <a:p>
            <a:pPr algn="ctr"/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В Московской области</a:t>
            </a:r>
            <a:endParaRPr lang="ru-RU" sz="2400" i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285860"/>
            <a:ext cx="32861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>
              <a:spcBef>
                <a:spcPts val="400"/>
              </a:spcBef>
            </a:pPr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Сначала технологи и художники продумывают будущую форму изделия и рисунок, который будут наносить на это изделие.</a:t>
            </a:r>
            <a:endParaRPr lang="ru-RU" sz="2000" i="1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0962" name="Picture 2" descr="C:\Users\1\Desktop\Рисунок1.jpg"/>
          <p:cNvPicPr>
            <a:picLocks noChangeAspect="1" noChangeArrowheads="1"/>
          </p:cNvPicPr>
          <p:nvPr/>
        </p:nvPicPr>
        <p:blipFill>
          <a:blip r:embed="rId2"/>
          <a:srcRect l="4360" t="3110" r="8430" b="5667"/>
          <a:stretch>
            <a:fillRect/>
          </a:stretch>
        </p:blipFill>
        <p:spPr bwMode="auto">
          <a:xfrm>
            <a:off x="4286248" y="214290"/>
            <a:ext cx="4286280" cy="628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 descr="OM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5327650" cy="4824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19" descr="kniga_kuvsh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85728"/>
            <a:ext cx="3311525" cy="4824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85720" y="5214950"/>
            <a:ext cx="8643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Основные способы изготовления гжельской керамики: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Arial Black" pitchFamily="34" charset="0"/>
              </a:rPr>
              <a:t>Форма </a:t>
            </a:r>
            <a:r>
              <a:rPr lang="ru-RU" dirty="0" smtClean="0">
                <a:latin typeface="Arial Black" pitchFamily="34" charset="0"/>
              </a:rPr>
              <a:t> - 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В первую очередь, изготавливаются первоначальные заготовки будущего изделия из гипса. Всё это делается в ручную, при помощи гончарного круга. 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riamo.ru/files/image/03/67/59/gallery!o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95296"/>
            <a:ext cx="7810500" cy="4391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4282" y="4929198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 </a:t>
            </a:r>
            <a:endParaRPr lang="ru-RU" i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5357826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Arial Black" pitchFamily="34" charset="0"/>
              </a:rPr>
              <a:t>Литье в гипсовые формы</a:t>
            </a:r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  <a:t> </a:t>
            </a:r>
            <a:r>
              <a:rPr lang="ru-RU" i="1" dirty="0" smtClean="0">
                <a:latin typeface="Arial Black" pitchFamily="34" charset="0"/>
              </a:rPr>
              <a:t>-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заливается жидкая керамическая смесь (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шликер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). Пористый гипс впитывает влагу, затвердевает и приобретает  форму. </a:t>
            </a: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mosreg.ru/upload/gallery/250/144250_71ff8b69bbd3f6ba44139a9bb1f053fe585742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290"/>
            <a:ext cx="7072362" cy="4706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57158" y="5357826"/>
            <a:ext cx="8358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 Затем изделие сушат в естественных условиях, и при достижении необходимой прочности переходят к следующей операции - 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оправке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ru-RU" i="1" dirty="0" smtClean="0">
                <a:latin typeface="Arial Black" pitchFamily="34" charset="0"/>
              </a:rPr>
              <a:t> </a:t>
            </a:r>
            <a:endParaRPr lang="ru-RU" i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357694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Затем изделие досушивают в специальных сушильных камерах. </a:t>
            </a:r>
            <a:endParaRPr lang="ru-RU" i="1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0964" name="Picture 4" descr="http://kaleidoscopeofperson.ru/wp-content/uploads/2018/11/88e97358b94a.jpg"/>
          <p:cNvPicPr>
            <a:picLocks noChangeAspect="1" noChangeArrowheads="1"/>
          </p:cNvPicPr>
          <p:nvPr/>
        </p:nvPicPr>
        <p:blipFill>
          <a:blip r:embed="rId2"/>
          <a:srcRect r="16562" b="10919"/>
          <a:stretch>
            <a:fillRect/>
          </a:stretch>
        </p:blipFill>
        <p:spPr bwMode="auto">
          <a:xfrm>
            <a:off x="3428992" y="2643182"/>
            <a:ext cx="5435044" cy="378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2" name="Picture 2" descr="http://www.krez.ru/assets/images/resources/7/800x600/img-04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4667229" cy="3500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429256" y="428604"/>
            <a:ext cx="33575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В процессе </a:t>
            </a:r>
            <a:r>
              <a:rPr lang="ru-RU" i="1" dirty="0" smtClean="0">
                <a:solidFill>
                  <a:srgbClr val="C00000"/>
                </a:solidFill>
                <a:latin typeface="Arial Black" pitchFamily="34" charset="0"/>
              </a:rPr>
              <a:t>оправки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мягкой влажной губкой затираются швы и неровности, к изделию приклеивают недостающие части: ручки, носики. 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117</TotalTime>
  <Words>439</Words>
  <PresentationFormat>Экран (4:3)</PresentationFormat>
  <Paragraphs>59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16</cp:revision>
  <dcterms:created xsi:type="dcterms:W3CDTF">2019-02-10T15:58:29Z</dcterms:created>
  <dcterms:modified xsi:type="dcterms:W3CDTF">2019-08-29T16:16:26Z</dcterms:modified>
</cp:coreProperties>
</file>