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7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FF01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2688-22E4-4B7C-B13C-209A0A8CDB3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6064-6A81-426F-BAB7-F0751FAB5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2688-22E4-4B7C-B13C-209A0A8CDB3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6064-6A81-426F-BAB7-F0751FAB5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2688-22E4-4B7C-B13C-209A0A8CDB3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6064-6A81-426F-BAB7-F0751FAB5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2688-22E4-4B7C-B13C-209A0A8CDB3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6064-6A81-426F-BAB7-F0751FAB5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2688-22E4-4B7C-B13C-209A0A8CDB3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126064-6A81-426F-BAB7-F0751FAB5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2688-22E4-4B7C-B13C-209A0A8CDB3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6064-6A81-426F-BAB7-F0751FAB5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2688-22E4-4B7C-B13C-209A0A8CDB3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6064-6A81-426F-BAB7-F0751FAB5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2688-22E4-4B7C-B13C-209A0A8CDB3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6064-6A81-426F-BAB7-F0751FAB5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2688-22E4-4B7C-B13C-209A0A8CDB3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6064-6A81-426F-BAB7-F0751FAB5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2688-22E4-4B7C-B13C-209A0A8CDB3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6064-6A81-426F-BAB7-F0751FAB5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2688-22E4-4B7C-B13C-209A0A8CDB3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6064-6A81-426F-BAB7-F0751FAB5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8B2688-22E4-4B7C-B13C-209A0A8CDB3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126064-6A81-426F-BAB7-F0751FAB5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Березка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НОД по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речи с использованием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элементов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сказкотерапии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Знаем ли мы сказки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для детей средней группы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1175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воспитатель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1175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Зиновьева С.В.</a:t>
            </a:r>
          </a:p>
          <a:p>
            <a:pPr marL="511175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11175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1175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11175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1175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11175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Переславль-Залесский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2017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kazkibasni.ru/wp-content/uploads/2017/09/3%D0%B36.jpg"/>
          <p:cNvPicPr>
            <a:picLocks noChangeAspect="1" noChangeArrowheads="1"/>
          </p:cNvPicPr>
          <p:nvPr/>
        </p:nvPicPr>
        <p:blipFill>
          <a:blip r:embed="rId2"/>
          <a:srcRect l="8125" r="118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stihi.ru/pics/2017/09/23/3555.jpg"/>
          <p:cNvPicPr>
            <a:picLocks noChangeAspect="1" noChangeArrowheads="1"/>
          </p:cNvPicPr>
          <p:nvPr/>
        </p:nvPicPr>
        <p:blipFill>
          <a:blip r:embed="rId2"/>
          <a:srcRect l="8707" t="1407" r="19173"/>
          <a:stretch>
            <a:fillRect/>
          </a:stretch>
        </p:blipFill>
        <p:spPr bwMode="auto">
          <a:xfrm>
            <a:off x="6072198" y="428604"/>
            <a:ext cx="3000396" cy="2786082"/>
          </a:xfrm>
          <a:prstGeom prst="rect">
            <a:avLst/>
          </a:prstGeom>
          <a:noFill/>
        </p:spPr>
      </p:pic>
      <p:pic>
        <p:nvPicPr>
          <p:cNvPr id="20490" name="Picture 10" descr="http://dni-rebenka.ru/wp-content/uploads/2015/11/ded-sazhaet-repu1.png"/>
          <p:cNvPicPr>
            <a:picLocks noChangeAspect="1" noChangeArrowheads="1"/>
          </p:cNvPicPr>
          <p:nvPr/>
        </p:nvPicPr>
        <p:blipFill>
          <a:blip r:embed="rId3"/>
          <a:srcRect l="23940" t="4545" r="19369" b="6818"/>
          <a:stretch>
            <a:fillRect/>
          </a:stretch>
        </p:blipFill>
        <p:spPr bwMode="auto">
          <a:xfrm>
            <a:off x="71406" y="428604"/>
            <a:ext cx="2714644" cy="2786082"/>
          </a:xfrm>
          <a:prstGeom prst="rect">
            <a:avLst/>
          </a:prstGeom>
          <a:noFill/>
        </p:spPr>
      </p:pic>
      <p:pic>
        <p:nvPicPr>
          <p:cNvPr id="20492" name="Picture 12" descr="https://ds01.infourok.ru/uploads/ex/0247/00002956-c4664437/hello_html_m6f1614f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999966"/>
            <a:ext cx="2786081" cy="2500868"/>
          </a:xfrm>
          <a:prstGeom prst="rect">
            <a:avLst/>
          </a:prstGeom>
          <a:noFill/>
        </p:spPr>
      </p:pic>
      <p:pic>
        <p:nvPicPr>
          <p:cNvPr id="20494" name="Picture 14" descr="http://062012.imgbb.ru/6/5/e/65e8a699ed8a0b7de666904d8d68d3e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5" y="4046462"/>
            <a:ext cx="3000396" cy="2465326"/>
          </a:xfrm>
          <a:prstGeom prst="rect">
            <a:avLst/>
          </a:prstGeom>
          <a:noFill/>
        </p:spPr>
      </p:pic>
      <p:pic>
        <p:nvPicPr>
          <p:cNvPr id="20496" name="Picture 16" descr="https://lh3.googleusercontent.com/mgkl5Lu-A36S7F7dvdZCniwgRAJsupRcstHBz0ZjARUFmGOEvbOUUeNtAduzTBSn98M"/>
          <p:cNvPicPr>
            <a:picLocks noChangeAspect="1" noChangeArrowheads="1"/>
          </p:cNvPicPr>
          <p:nvPr/>
        </p:nvPicPr>
        <p:blipFill>
          <a:blip r:embed="rId6"/>
          <a:srcRect l="16000"/>
          <a:stretch>
            <a:fillRect/>
          </a:stretch>
        </p:blipFill>
        <p:spPr bwMode="auto">
          <a:xfrm>
            <a:off x="2928926" y="428604"/>
            <a:ext cx="300039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s.odes.obr55.ru/files/2016/04/144584178732899-i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llustrators.ru/uploads/illustration/image/443148/main_443148_original.jpg"/>
          <p:cNvPicPr>
            <a:picLocks noChangeAspect="1" noChangeArrowheads="1"/>
          </p:cNvPicPr>
          <p:nvPr/>
        </p:nvPicPr>
        <p:blipFill>
          <a:blip r:embed="rId2"/>
          <a:srcRect t="5873" b="6030"/>
          <a:stretch>
            <a:fillRect/>
          </a:stretch>
        </p:blipFill>
        <p:spPr bwMode="auto">
          <a:xfrm>
            <a:off x="0" y="-57024"/>
            <a:ext cx="9144000" cy="691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00.infourok.ru/images/doc/300/299440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good.photolandiya.ru/img-q5y5x5n416b41454i4j4b424n5t5q4i4i404u4a4k474k5s444r4n4/get/15530/16969765.252/0_959ac_1a54f819_orig.png"/>
          <p:cNvPicPr>
            <a:picLocks noChangeAspect="1" noChangeArrowheads="1"/>
          </p:cNvPicPr>
          <p:nvPr/>
        </p:nvPicPr>
        <p:blipFill>
          <a:blip r:embed="rId2"/>
          <a:srcRect l="14085" r="10798" b="31818"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</p:spPr>
      </p:pic>
      <p:pic>
        <p:nvPicPr>
          <p:cNvPr id="15362" name="Picture 2" descr="http://illustrators.ru/uploads/illustration/image/563587/main_563587_origina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286380" cy="6766567"/>
          </a:xfrm>
          <a:prstGeom prst="rect">
            <a:avLst/>
          </a:prstGeom>
          <a:noFill/>
        </p:spPr>
      </p:pic>
      <p:pic>
        <p:nvPicPr>
          <p:cNvPr id="15366" name="Picture 6" descr="http://www.playcast.ru/uploads/2015/12/04/161687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071678"/>
            <a:ext cx="200026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foto.fastimagess.ru/img-q5y5x5n4g4041426a484g4q5k5m5h4g4o4s5h4i4k48414m436/images/watermarked/1/detailed/5/SY_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087600" cy="608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sublimagia.ru/image/data/rashod/sis0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14544" y="-1428784"/>
            <a:ext cx="6981439" cy="6143668"/>
          </a:xfrm>
          <a:prstGeom prst="rect">
            <a:avLst/>
          </a:prstGeom>
          <a:noFill/>
        </p:spPr>
      </p:pic>
      <p:pic>
        <p:nvPicPr>
          <p:cNvPr id="3" name="Picture 2" descr="https://sublimagia.ru/image/data/rashod/sis0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-571528"/>
            <a:ext cx="5634078" cy="4957990"/>
          </a:xfrm>
          <a:prstGeom prst="rect">
            <a:avLst/>
          </a:prstGeom>
          <a:noFill/>
        </p:spPr>
      </p:pic>
      <p:pic>
        <p:nvPicPr>
          <p:cNvPr id="4" name="Picture 2" descr="https://sublimagia.ru/image/data/rashod/sis0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71414"/>
            <a:ext cx="4500594" cy="3960524"/>
          </a:xfrm>
          <a:prstGeom prst="rect">
            <a:avLst/>
          </a:prstGeom>
          <a:noFill/>
        </p:spPr>
      </p:pic>
      <p:pic>
        <p:nvPicPr>
          <p:cNvPr id="5" name="Picture 2" descr="http://foto.fastimagess.ru/img-q5y5x5n4g4041426a484g4q5k5m5h4g4o4s5h4i4k48414m436/images/watermarked/1/detailed/5/SY_round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101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357290" y="4572008"/>
            <a:ext cx="1857388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2/66/864/66864694_6d47edd701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2000240"/>
            <a:ext cx="6657975" cy="4514851"/>
          </a:xfrm>
          <a:prstGeom prst="rect">
            <a:avLst/>
          </a:prstGeom>
          <a:noFill/>
        </p:spPr>
      </p:pic>
      <p:pic>
        <p:nvPicPr>
          <p:cNvPr id="3" name="Picture 4" descr="http://more-cliparts.net/images/rTnRAX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987557" cy="1987557"/>
          </a:xfrm>
          <a:prstGeom prst="rect">
            <a:avLst/>
          </a:prstGeom>
          <a:noFill/>
        </p:spPr>
      </p:pic>
      <p:pic>
        <p:nvPicPr>
          <p:cNvPr id="45058" name="Picture 2" descr="http://www.playcast.ru/uploads/2015/11/15/1588796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9898" y="3071810"/>
            <a:ext cx="5934102" cy="3477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33137"/>
            <a:ext cx="82867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Цель:</a:t>
            </a:r>
            <a:r>
              <a:rPr lang="ru-RU" sz="1600" dirty="0"/>
              <a:t>  </a:t>
            </a:r>
            <a:endParaRPr lang="ru-RU" sz="1600" dirty="0" smtClean="0"/>
          </a:p>
          <a:p>
            <a:r>
              <a:rPr lang="ru-RU" sz="1600" dirty="0" smtClean="0"/>
              <a:t> Развитие </a:t>
            </a:r>
            <a:r>
              <a:rPr lang="ru-RU" sz="1600" dirty="0"/>
              <a:t>диалогической речи детей, </a:t>
            </a:r>
            <a:r>
              <a:rPr lang="ru-RU" sz="1600" dirty="0" smtClean="0"/>
              <a:t>используя сказки.</a:t>
            </a:r>
            <a:endParaRPr lang="ru-RU" sz="1600" dirty="0"/>
          </a:p>
          <a:p>
            <a:r>
              <a:rPr lang="ru-RU" sz="1600" b="1" dirty="0"/>
              <a:t>Задачи: </a:t>
            </a:r>
            <a:endParaRPr lang="ru-RU" sz="1600" dirty="0"/>
          </a:p>
          <a:p>
            <a:r>
              <a:rPr lang="ru-RU" sz="1600" b="1" dirty="0"/>
              <a:t>Обучающие:</a:t>
            </a: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Учить детей усматривать в схематичных изображениях образы героев</a:t>
            </a:r>
            <a:r>
              <a:rPr lang="ru-RU" sz="1600" dirty="0" smtClean="0"/>
              <a:t>..</a:t>
            </a: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Учить подбирать слова противоположные по значению.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Учить выделять в тексте мысль автора.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Учить показывать героя с помощью пантомимики.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Обучать составлять сложноподчинённые предложения с союзом потому что.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Обогащать словарный запас.</a:t>
            </a:r>
          </a:p>
          <a:p>
            <a:r>
              <a:rPr lang="ru-RU" sz="1600" b="1" dirty="0" smtClean="0"/>
              <a:t>Развивающие</a:t>
            </a:r>
            <a:r>
              <a:rPr lang="ru-RU" sz="1600" b="1" dirty="0"/>
              <a:t>:</a:t>
            </a: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Развивать творческое воображение, логическое, словесно-логическое мышление, фантазию.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Развивать связную речь.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Развивать умение детей отвечать на поставленные вопросы полными предложениями, активизировать речь детей.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Развивать зрительную память детей.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Развивать интеллектуальные умения: наблюдать, сравнивать, анализировать.</a:t>
            </a:r>
          </a:p>
          <a:p>
            <a:r>
              <a:rPr lang="ru-RU" sz="1600" b="1" dirty="0" smtClean="0"/>
              <a:t>Воспитательные</a:t>
            </a:r>
            <a:r>
              <a:rPr lang="ru-RU" sz="1600" b="1" dirty="0"/>
              <a:t>:</a:t>
            </a: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Воспитывать эмоциональную отзывчивость к литературе.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Воспитывать у воспитанников умение слушать рассказ до конца.</a:t>
            </a:r>
            <a:endParaRPr lang="ru-RU" sz="1400" dirty="0"/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xn--80aaynbb7a9e.xn--p1ai/wp-content/uploads/2015/01/vr7F8y-RJbQ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5276" y="642918"/>
            <a:ext cx="6757186" cy="5649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eka-mama.ru/upload/resize_cache/board_del_me/109/656_800_1/5099f11585d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-357244"/>
            <a:ext cx="7643866" cy="7643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mg0.liveinternet.ru/images/attach/d/1/130/572/130572546_0_6aa66_ae0d54bc_orig.png"/>
          <p:cNvPicPr>
            <a:picLocks noChangeAspect="1" noChangeArrowheads="1"/>
          </p:cNvPicPr>
          <p:nvPr/>
        </p:nvPicPr>
        <p:blipFill>
          <a:blip r:embed="rId2"/>
          <a:srcRect l="31781" t="1287"/>
          <a:stretch>
            <a:fillRect/>
          </a:stretch>
        </p:blipFill>
        <p:spPr bwMode="auto">
          <a:xfrm>
            <a:off x="0" y="285728"/>
            <a:ext cx="3067008" cy="6572296"/>
          </a:xfrm>
          <a:prstGeom prst="rect">
            <a:avLst/>
          </a:prstGeom>
          <a:noFill/>
        </p:spPr>
      </p:pic>
      <p:pic>
        <p:nvPicPr>
          <p:cNvPr id="26626" name="Picture 2" descr="http://galerey-room.ru/images/075243_13900207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7120"/>
            <a:ext cx="7286644" cy="6280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1.liveinternet.ru/images/attach/c/2/66/864/66864694_6d47edd701af.png"/>
          <p:cNvPicPr>
            <a:picLocks noChangeAspect="1" noChangeArrowheads="1"/>
          </p:cNvPicPr>
          <p:nvPr/>
        </p:nvPicPr>
        <p:blipFill>
          <a:blip r:embed="rId2"/>
          <a:srcRect l="32001" b="3371"/>
          <a:stretch>
            <a:fillRect/>
          </a:stretch>
        </p:blipFill>
        <p:spPr bwMode="auto">
          <a:xfrm>
            <a:off x="0" y="714356"/>
            <a:ext cx="6375546" cy="6143644"/>
          </a:xfrm>
          <a:prstGeom prst="rect">
            <a:avLst/>
          </a:prstGeom>
          <a:noFill/>
        </p:spPr>
      </p:pic>
      <p:pic>
        <p:nvPicPr>
          <p:cNvPr id="25602" name="Picture 2" descr="https://ds04.infourok.ru/uploads/ex/055f/0000c8ae-ddcde2ae/3/img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m4woman.ru/wp-content/uploads/2017/11/pchelovodstvo-kak-bizne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tihi.ru/pics/2012/11/18/2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-2005-06.photosight.ru/06/891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19"/>
            <a:ext cx="9144000" cy="6860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132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</cp:revision>
  <dcterms:created xsi:type="dcterms:W3CDTF">2018-01-14T12:53:38Z</dcterms:created>
  <dcterms:modified xsi:type="dcterms:W3CDTF">2021-02-19T08:57:21Z</dcterms:modified>
</cp:coreProperties>
</file>